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6" y="756"/>
      </p:cViewPr>
      <p:guideLst>
        <p:guide orient="horz" pos="182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alyticalGraphicsInc/cesium/wiki/CZML-Guid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esiumjs.org/Cesium/Build/Apps/CesiumViewer/index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330314" y="2549082"/>
            <a:ext cx="2483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 err="1" smtClean="0">
                <a:solidFill>
                  <a:srgbClr val="0070C0"/>
                </a:solidFill>
              </a:rPr>
              <a:t>czml</a:t>
            </a:r>
            <a:r>
              <a:rPr kumimoji="1" lang="en-US" altLang="ja-JP" sz="4400" dirty="0" smtClean="0">
                <a:solidFill>
                  <a:srgbClr val="0070C0"/>
                </a:solidFill>
              </a:rPr>
              <a:t> </a:t>
            </a:r>
            <a:r>
              <a:rPr lang="ja-JP" altLang="en-US" sz="4400" dirty="0">
                <a:solidFill>
                  <a:srgbClr val="0070C0"/>
                </a:solidFill>
              </a:rPr>
              <a:t>入門</a:t>
            </a:r>
            <a:endParaRPr kumimoji="1" lang="ja-JP" alt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3850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オリジナルのアイコンによるポイント表示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3" name="円/楕円 2"/>
          <p:cNvSpPr/>
          <p:nvPr/>
        </p:nvSpPr>
        <p:spPr>
          <a:xfrm rot="19923706">
            <a:off x="542924" y="1904999"/>
            <a:ext cx="619125" cy="200025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/>
          <p:cNvSpPr/>
          <p:nvPr/>
        </p:nvSpPr>
        <p:spPr>
          <a:xfrm rot="1839618">
            <a:off x="1156741" y="1913519"/>
            <a:ext cx="619125" cy="200025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 rot="5400000">
            <a:off x="839451" y="1403929"/>
            <a:ext cx="619125" cy="200025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55056" y="1653629"/>
            <a:ext cx="6488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PowerPoint</a:t>
            </a:r>
            <a:r>
              <a:rPr kumimoji="1" lang="ja-JP" altLang="en-US" sz="1600" b="1" dirty="0" smtClean="0"/>
              <a:t>やペイントなどを利用し、図を作成する（拡張子は</a:t>
            </a:r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png</a:t>
            </a:r>
            <a:r>
              <a:rPr lang="en-US" altLang="ja-JP" sz="1600" b="1" dirty="0" smtClean="0"/>
              <a:t> or .jpg</a:t>
            </a:r>
            <a:r>
              <a:rPr kumimoji="1" lang="ja-JP" altLang="en-US" sz="1600" b="1" dirty="0" smtClean="0"/>
              <a:t>）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サイズは</a:t>
            </a:r>
            <a:r>
              <a:rPr kumimoji="1" lang="en-US" altLang="ja-JP" sz="1600" b="1" dirty="0" smtClean="0"/>
              <a:t>200×200</a:t>
            </a:r>
            <a:r>
              <a:rPr kumimoji="1" lang="ja-JP" altLang="en-US" sz="1600" b="1" dirty="0" smtClean="0"/>
              <a:t>ピクセル程度で作成する</a:t>
            </a:r>
            <a:r>
              <a:rPr lang="ja-JP" altLang="en-US" sz="1600" b="1" dirty="0"/>
              <a:t>。</a:t>
            </a:r>
            <a:endParaRPr kumimoji="1"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57" y="2920098"/>
            <a:ext cx="3334878" cy="266790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984093" y="4376872"/>
            <a:ext cx="4714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作成した画像を</a:t>
            </a:r>
            <a:r>
              <a:rPr kumimoji="1" lang="en-US" altLang="ja-JP" sz="1600" b="1" dirty="0" smtClean="0"/>
              <a:t>GitHub</a:t>
            </a:r>
            <a:r>
              <a:rPr kumimoji="1" lang="ja-JP" altLang="en-US" sz="1600" b="1" dirty="0" smtClean="0"/>
              <a:t>などで</a:t>
            </a:r>
            <a:r>
              <a:rPr kumimoji="1" lang="en-US" altLang="ja-JP" sz="1600" b="1" dirty="0" smtClean="0"/>
              <a:t>web</a:t>
            </a:r>
            <a:r>
              <a:rPr kumimoji="1" lang="ja-JP" altLang="en-US" sz="1600" b="1" dirty="0" smtClean="0"/>
              <a:t>にあげておく。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画像</a:t>
            </a:r>
            <a:r>
              <a:rPr lang="ja-JP" altLang="en-US" sz="1600" b="1" dirty="0" smtClean="0"/>
              <a:t>の</a:t>
            </a:r>
            <a:r>
              <a:rPr lang="en-US" altLang="ja-JP" sz="1600" b="1" dirty="0" err="1" smtClean="0"/>
              <a:t>url</a:t>
            </a:r>
            <a:r>
              <a:rPr lang="ja-JP" altLang="en-US" sz="1600" b="1" dirty="0" smtClean="0"/>
              <a:t>を取得する。</a:t>
            </a:r>
            <a:endParaRPr lang="en-US" altLang="ja-JP" sz="1600" b="1" dirty="0" smtClean="0"/>
          </a:p>
          <a:p>
            <a:r>
              <a:rPr kumimoji="1" lang="en-US" altLang="ja-JP" sz="1600" b="1" dirty="0" smtClean="0"/>
              <a:t>GitHub</a:t>
            </a:r>
            <a:r>
              <a:rPr kumimoji="1" lang="ja-JP" altLang="en-US" sz="1600" b="1" dirty="0" smtClean="0"/>
              <a:t>の場合は、</a:t>
            </a:r>
            <a:r>
              <a:rPr kumimoji="1" lang="en-US" altLang="ja-JP" sz="1600" b="1" dirty="0" smtClean="0"/>
              <a:t>RAW</a:t>
            </a:r>
            <a:r>
              <a:rPr kumimoji="1" lang="ja-JP" altLang="en-US" sz="1600" b="1" dirty="0" smtClean="0"/>
              <a:t>をクリックし</a:t>
            </a:r>
            <a:r>
              <a:rPr kumimoji="1" lang="en-US" altLang="ja-JP" sz="1600" b="1" dirty="0" smtClean="0"/>
              <a:t>URL</a:t>
            </a:r>
            <a:r>
              <a:rPr kumimoji="1" lang="ja-JP" altLang="en-US" sz="1600" b="1" dirty="0" smtClean="0"/>
              <a:t>をコピーする。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558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88900" y="130932"/>
            <a:ext cx="4572000" cy="542456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ja-JP" altLang="en-US" sz="1050" dirty="0" smtClean="0">
                <a:solidFill>
                  <a:schemeClr val="bg1"/>
                </a:solidFill>
              </a:rPr>
              <a:t>[{</a:t>
            </a:r>
            <a:endParaRPr lang="ja-JP" altLang="en-US" sz="1050" dirty="0">
              <a:solidFill>
                <a:schemeClr val="bg1"/>
              </a:solidFill>
            </a:endParaRPr>
          </a:p>
          <a:p>
            <a:r>
              <a:rPr lang="ja-JP" altLang="en-US" sz="1050" dirty="0">
                <a:solidFill>
                  <a:schemeClr val="bg1"/>
                </a:solidFill>
              </a:rPr>
              <a:t>    "id" : "document",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"name" : "sample",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"version" : "1.0"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},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"id" : "point",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</a:t>
            </a:r>
            <a:r>
              <a:rPr lang="ja-JP" altLang="en-US" sz="1050" dirty="0" smtClean="0">
                <a:solidFill>
                  <a:schemeClr val="bg1"/>
                </a:solidFill>
              </a:rPr>
              <a:t>“name” </a:t>
            </a:r>
            <a:r>
              <a:rPr lang="ja-JP" altLang="en-US" sz="1050" dirty="0">
                <a:solidFill>
                  <a:schemeClr val="bg1"/>
                </a:solidFill>
              </a:rPr>
              <a:t>: </a:t>
            </a:r>
            <a:r>
              <a:rPr lang="ja-JP" altLang="en-US" sz="1050" dirty="0" smtClean="0">
                <a:solidFill>
                  <a:schemeClr val="bg1"/>
                </a:solidFill>
              </a:rPr>
              <a:t>“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名称を記述する</a:t>
            </a:r>
            <a:r>
              <a:rPr lang="ja-JP" altLang="en-US" sz="1050" dirty="0" smtClean="0">
                <a:solidFill>
                  <a:schemeClr val="bg1"/>
                </a:solidFill>
              </a:rPr>
              <a:t>"</a:t>
            </a:r>
            <a:r>
              <a:rPr lang="ja-JP" altLang="en-US" sz="1050" dirty="0">
                <a:solidFill>
                  <a:schemeClr val="bg1"/>
                </a:solidFill>
              </a:rPr>
              <a:t>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</a:t>
            </a:r>
            <a:r>
              <a:rPr lang="ja-JP" altLang="en-US" sz="1050" dirty="0" smtClean="0">
                <a:solidFill>
                  <a:schemeClr val="bg1"/>
                </a:solidFill>
              </a:rPr>
              <a:t>“description” </a:t>
            </a:r>
            <a:r>
              <a:rPr lang="ja-JP" altLang="en-US" sz="1050" dirty="0">
                <a:solidFill>
                  <a:schemeClr val="bg1"/>
                </a:solidFill>
              </a:rPr>
              <a:t>: </a:t>
            </a:r>
            <a:r>
              <a:rPr lang="ja-JP" altLang="en-US" sz="1050" dirty="0" smtClean="0">
                <a:solidFill>
                  <a:schemeClr val="bg1"/>
                </a:solidFill>
              </a:rPr>
              <a:t>“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ポイントの詳細を記述する</a:t>
            </a:r>
            <a:r>
              <a:rPr lang="ja-JP" altLang="en-US" sz="1050" dirty="0" smtClean="0">
                <a:solidFill>
                  <a:schemeClr val="bg1"/>
                </a:solidFill>
              </a:rPr>
              <a:t>。</a:t>
            </a:r>
            <a:r>
              <a:rPr lang="ja-JP" altLang="en-US" sz="1050" dirty="0">
                <a:solidFill>
                  <a:schemeClr val="bg1"/>
                </a:solidFill>
              </a:rPr>
              <a:t>",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"billboard"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</a:t>
            </a:r>
            <a:r>
              <a:rPr lang="ja-JP" altLang="en-US" sz="1050" dirty="0" smtClean="0">
                <a:solidFill>
                  <a:schemeClr val="bg1"/>
                </a:solidFill>
              </a:rPr>
              <a:t>“image” </a:t>
            </a:r>
            <a:r>
              <a:rPr lang="ja-JP" altLang="en-US" sz="1050" dirty="0">
                <a:solidFill>
                  <a:schemeClr val="bg1"/>
                </a:solidFill>
              </a:rPr>
              <a:t>: </a:t>
            </a:r>
            <a:r>
              <a:rPr lang="ja-JP" altLang="en-US" sz="1050" dirty="0" smtClean="0">
                <a:solidFill>
                  <a:schemeClr val="bg1"/>
                </a:solidFill>
              </a:rPr>
              <a:t>“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コピーした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URL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を貼り付ける</a:t>
            </a:r>
            <a:r>
              <a:rPr lang="ja-JP" altLang="en-US" sz="1050" dirty="0" smtClean="0">
                <a:solidFill>
                  <a:schemeClr val="bg1"/>
                </a:solidFill>
              </a:rPr>
              <a:t>"</a:t>
            </a:r>
            <a:r>
              <a:rPr lang="ja-JP" altLang="en-US" sz="1050" dirty="0">
                <a:solidFill>
                  <a:schemeClr val="bg1"/>
                </a:solidFill>
              </a:rPr>
              <a:t>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"scale" : 0.2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},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"label"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"fillColor"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 "rgba" : [0, 0, 0, 255]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},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"font" : "12pt Lucida Console",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"horizontalOrigin" : "CENTER",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"outlineColor"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 "rgba":[0, 0, 0, 255]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},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"outlineWidth" : 1.2,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"pixelOffset"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 "cartesian2" : [0, </a:t>
            </a:r>
            <a:r>
              <a:rPr lang="en-US" altLang="ja-JP" sz="1050" dirty="0" smtClean="0">
                <a:solidFill>
                  <a:schemeClr val="bg1"/>
                </a:solidFill>
              </a:rPr>
              <a:t>2</a:t>
            </a:r>
            <a:r>
              <a:rPr lang="ja-JP" altLang="en-US" sz="1050" dirty="0" smtClean="0">
                <a:solidFill>
                  <a:schemeClr val="bg1"/>
                </a:solidFill>
              </a:rPr>
              <a:t>5</a:t>
            </a:r>
            <a:r>
              <a:rPr lang="ja-JP" altLang="en-US" sz="1050" dirty="0">
                <a:solidFill>
                  <a:schemeClr val="bg1"/>
                </a:solidFill>
              </a:rPr>
              <a:t>]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},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"style" : "FILL_AND_OUTLINE",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"text" : "テスト"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},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"position"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"cartographicDegrees": [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 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133.672028,33.544614,200</a:t>
            </a:r>
            <a:endParaRPr lang="ja-JP" altLang="en-US" sz="1050" b="1" dirty="0">
              <a:solidFill>
                <a:srgbClr val="FF0000"/>
              </a:solidFill>
            </a:endParaRPr>
          </a:p>
          <a:p>
            <a:r>
              <a:rPr lang="ja-JP" altLang="en-US" sz="1050" dirty="0">
                <a:solidFill>
                  <a:schemeClr val="bg1"/>
                </a:solidFill>
              </a:rPr>
              <a:t>      </a:t>
            </a:r>
            <a:r>
              <a:rPr lang="ja-JP" altLang="en-US" sz="1050" dirty="0" smtClean="0">
                <a:solidFill>
                  <a:schemeClr val="bg1"/>
                </a:solidFill>
              </a:rPr>
              <a:t>] }}]</a:t>
            </a:r>
            <a:endParaRPr lang="ja-JP" altLang="en-US" sz="105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96893" y="1112972"/>
            <a:ext cx="4347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コードをコピーし必要な箇所（赤字部分など）を変更後、</a:t>
            </a:r>
            <a:r>
              <a:rPr kumimoji="1" lang="en-US" altLang="ja-JP" sz="1600" b="1" dirty="0" smtClean="0"/>
              <a:t>.</a:t>
            </a:r>
            <a:r>
              <a:rPr kumimoji="1" lang="en-US" altLang="ja-JP" sz="1600" b="1" dirty="0" err="1" smtClean="0"/>
              <a:t>czml</a:t>
            </a:r>
            <a:r>
              <a:rPr kumimoji="1" lang="ja-JP" altLang="en-US" sz="1600" b="1" dirty="0" err="1" smtClean="0"/>
              <a:t>で保</a:t>
            </a:r>
            <a:r>
              <a:rPr kumimoji="1" lang="ja-JP" altLang="en-US" sz="1600" b="1" dirty="0" smtClean="0"/>
              <a:t>存する。</a:t>
            </a:r>
            <a:endParaRPr kumimoji="1" lang="en-US" altLang="ja-JP" sz="1600" b="1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97100" y="4140200"/>
            <a:ext cx="11144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b="1" dirty="0" smtClean="0">
                <a:solidFill>
                  <a:srgbClr val="FF0000"/>
                </a:solidFill>
              </a:rPr>
              <a:t>←表示名の設定</a:t>
            </a:r>
            <a:endParaRPr kumimoji="1" lang="ja-JP" altLang="en-US" sz="105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02038" y="1827148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b="1" dirty="0" smtClean="0">
                <a:solidFill>
                  <a:srgbClr val="FF0000"/>
                </a:solidFill>
              </a:rPr>
              <a:t>←スケールの設定</a:t>
            </a:r>
            <a:endParaRPr kumimoji="1" lang="ja-JP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78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203638" y="5060048"/>
            <a:ext cx="4897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ビューワーを開き</a:t>
            </a:r>
            <a:r>
              <a:rPr lang="en-US" altLang="ja-JP" sz="1600" b="1" dirty="0"/>
              <a:t>.</a:t>
            </a:r>
            <a:r>
              <a:rPr lang="en-US" altLang="ja-JP" sz="1600" b="1" dirty="0" err="1"/>
              <a:t>czml</a:t>
            </a:r>
            <a:r>
              <a:rPr lang="ja-JP" altLang="en-US" sz="1600" b="1" dirty="0"/>
              <a:t>をドラックアンドドロップする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作成したイメージが位置情報を持って表示されてい</a:t>
            </a:r>
            <a:r>
              <a:rPr lang="ja-JP" altLang="en-US" sz="1600" b="1" dirty="0"/>
              <a:t>る</a:t>
            </a:r>
            <a:r>
              <a:rPr lang="ja-JP" altLang="en-US" sz="1600" b="1" dirty="0" smtClean="0"/>
              <a:t>。</a:t>
            </a:r>
            <a:endParaRPr lang="en-US" altLang="ja-JP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0" y="581660"/>
            <a:ext cx="5321300" cy="42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4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" y="918481"/>
            <a:ext cx="4252213" cy="326888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23850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時間によるアイコンの移動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415" y="3101001"/>
            <a:ext cx="3452586" cy="157668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685" y="755649"/>
            <a:ext cx="3431779" cy="392203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300997" y="4933118"/>
            <a:ext cx="6354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gpx</a:t>
            </a:r>
            <a:r>
              <a:rPr lang="ja-JP" altLang="en-US" sz="1600" b="1" dirty="0" smtClean="0"/>
              <a:t>ファイルを</a:t>
            </a:r>
            <a:r>
              <a:rPr lang="en-US" altLang="ja-JP" sz="1600" b="1" dirty="0" smtClean="0"/>
              <a:t>QGIS</a:t>
            </a:r>
            <a:r>
              <a:rPr lang="ja-JP" altLang="en-US" sz="1600" b="1" dirty="0" smtClean="0"/>
              <a:t>に、ドラックアンドドロップする。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「ベクタレイヤに名前をつけて保存する」から、</a:t>
            </a:r>
            <a:r>
              <a:rPr kumimoji="1" lang="en-US" altLang="ja-JP" sz="1600" b="1" dirty="0" smtClean="0"/>
              <a:t>CSV</a:t>
            </a:r>
            <a:r>
              <a:rPr kumimoji="1" lang="ja-JP" altLang="en-US" sz="1600" b="1" dirty="0" smtClean="0"/>
              <a:t>ファイルで保存する。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4300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97" b="3155"/>
          <a:stretch/>
        </p:blipFill>
        <p:spPr>
          <a:xfrm>
            <a:off x="1463675" y="0"/>
            <a:ext cx="6216650" cy="476541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05622" y="4765417"/>
            <a:ext cx="8707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gpx</a:t>
            </a:r>
            <a:r>
              <a:rPr lang="ja-JP" altLang="en-US" sz="1600" b="1" dirty="0" smtClean="0"/>
              <a:t>ファイルを</a:t>
            </a:r>
            <a:r>
              <a:rPr lang="en-US" altLang="ja-JP" sz="1600" b="1" dirty="0" smtClean="0"/>
              <a:t>QGIS</a:t>
            </a:r>
            <a:r>
              <a:rPr lang="ja-JP" altLang="en-US" sz="1600" b="1" dirty="0" smtClean="0"/>
              <a:t>に、ドラックアンドドロップする。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「ベクタレイヤに名前をつけて保存する」から、</a:t>
            </a:r>
            <a:r>
              <a:rPr kumimoji="1" lang="en-US" altLang="ja-JP" sz="1600" b="1" dirty="0" smtClean="0"/>
              <a:t>CSV</a:t>
            </a:r>
            <a:r>
              <a:rPr kumimoji="1" lang="ja-JP" altLang="en-US" sz="1600" b="1" dirty="0" smtClean="0"/>
              <a:t>ファイルで保存する。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A</a:t>
            </a:r>
            <a:r>
              <a:rPr lang="ja-JP" altLang="en-US" sz="1600" b="1" dirty="0" smtClean="0"/>
              <a:t>列に秒（何秒で移動するか）を</a:t>
            </a:r>
            <a:r>
              <a:rPr lang="en-US" altLang="ja-JP" sz="1600" b="1" dirty="0" smtClean="0"/>
              <a:t>C</a:t>
            </a:r>
            <a:r>
              <a:rPr lang="ja-JP" altLang="en-US" sz="1600" b="1" dirty="0" smtClean="0"/>
              <a:t>列に経度、</a:t>
            </a:r>
            <a:r>
              <a:rPr lang="en-US" altLang="ja-JP" sz="1600" b="1" dirty="0" smtClean="0"/>
              <a:t>E</a:t>
            </a:r>
            <a:r>
              <a:rPr lang="ja-JP" altLang="en-US" sz="1600" b="1" dirty="0" smtClean="0"/>
              <a:t>列に緯度、</a:t>
            </a:r>
            <a:r>
              <a:rPr lang="en-US" altLang="ja-JP" sz="1600" b="1" dirty="0" smtClean="0"/>
              <a:t>G</a:t>
            </a:r>
            <a:r>
              <a:rPr lang="ja-JP" altLang="en-US" sz="1600" b="1" dirty="0" smtClean="0"/>
              <a:t>列に標高を追加する。全体をコピーする。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198148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628" y="0"/>
            <a:ext cx="6850743" cy="526650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786743" y="1494971"/>
            <a:ext cx="2975428" cy="217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786743" y="4354286"/>
            <a:ext cx="1785257" cy="174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481943" y="4636226"/>
            <a:ext cx="2271031" cy="472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72422" y="5343918"/>
            <a:ext cx="6361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ポイントの表示に使用した</a:t>
            </a:r>
            <a:r>
              <a:rPr lang="en-US" altLang="ja-JP" sz="1600" b="1" dirty="0" err="1" smtClean="0"/>
              <a:t>czml</a:t>
            </a:r>
            <a:r>
              <a:rPr lang="ja-JP" altLang="en-US" sz="1600" b="1" dirty="0" smtClean="0"/>
              <a:t>ファイルを開き、赤枠の箇所を追加する。</a:t>
            </a:r>
            <a:endParaRPr lang="en-US" altLang="ja-JP" sz="1600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10200" y="1109144"/>
            <a:ext cx="229742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FF00"/>
                </a:solidFill>
              </a:rPr>
              <a:t>記録</a:t>
            </a:r>
            <a:r>
              <a:rPr lang="ja-JP" altLang="en-US" b="1" dirty="0" smtClean="0">
                <a:solidFill>
                  <a:srgbClr val="FFFF00"/>
                </a:solidFill>
              </a:rPr>
              <a:t>の開始時間と終了時間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13459" y="4045868"/>
            <a:ext cx="193674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FF00"/>
                </a:solidFill>
              </a:rPr>
              <a:t>データ表示の開始時間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88863" y="4718418"/>
            <a:ext cx="220284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FF00"/>
                </a:solidFill>
              </a:rPr>
              <a:t>ｃｓｖをコピーしペーストする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9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562" y="123825"/>
            <a:ext cx="6492875" cy="5194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325562" y="4660219"/>
            <a:ext cx="953182" cy="65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58757" y="5376446"/>
            <a:ext cx="5426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タイマーの速度を変更すると、アイコンの動く速度が変化する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3918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CZML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19400" y="5286375"/>
            <a:ext cx="63246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ja-JP" dirty="0">
                <a:hlinkClick r:id="rId2"/>
              </a:rPr>
              <a:t>https://</a:t>
            </a:r>
            <a:r>
              <a:rPr lang="en-GB" altLang="ja-JP" dirty="0" smtClean="0">
                <a:hlinkClick r:id="rId2"/>
              </a:rPr>
              <a:t>github.com/AnalyticalGraphicsInc/cesium/wiki/CZML-Guide</a:t>
            </a:r>
            <a:r>
              <a:rPr lang="ja-JP" altLang="en-US" dirty="0" smtClean="0"/>
              <a:t>　を参考に作成</a:t>
            </a:r>
            <a:endParaRPr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1475" y="897218"/>
            <a:ext cx="739817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lang="en-US" altLang="ja-JP" sz="2400" dirty="0"/>
              <a:t> CZML</a:t>
            </a:r>
            <a:r>
              <a:rPr lang="ja-JP" altLang="en-US" sz="2400" dirty="0"/>
              <a:t>は</a:t>
            </a:r>
            <a:r>
              <a:rPr lang="ja-JP" altLang="en-US" sz="2400" dirty="0" smtClean="0"/>
              <a:t>、</a:t>
            </a:r>
            <a:r>
              <a:rPr lang="en-US" altLang="ja-JP" sz="2400" dirty="0" smtClean="0"/>
              <a:t>Cesium</a:t>
            </a:r>
            <a:r>
              <a:rPr lang="ja-JP" altLang="en-US" sz="2400" dirty="0" smtClean="0"/>
              <a:t>でデータを表現する際に利用できる。</a:t>
            </a:r>
            <a:endParaRPr lang="en-US" altLang="ja-JP" sz="2400" dirty="0" smtClean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JSON</a:t>
            </a:r>
            <a:r>
              <a:rPr lang="ja-JP" altLang="en-US" sz="2400" dirty="0" smtClean="0"/>
              <a:t>形式を基本としているため、軽量。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kumimoji="1" lang="ja-JP" altLang="en-US" sz="2400" dirty="0" smtClean="0"/>
              <a:t>・</a:t>
            </a:r>
            <a:r>
              <a:rPr lang="ja-JP" altLang="en-US" sz="2400" dirty="0" smtClean="0"/>
              <a:t>時間の経過による地物変化を表現できる。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・読み書きしやすく、コンパクトに記述できる。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kumimoji="1" lang="ja-JP" altLang="en-US" sz="2400" dirty="0" smtClean="0"/>
              <a:t>・オープンフォーマット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 smtClean="0"/>
              <a:t>・</a:t>
            </a:r>
            <a:r>
              <a:rPr lang="en-US" altLang="ja-JP" sz="2400" dirty="0" smtClean="0"/>
              <a:t>CZML</a:t>
            </a:r>
            <a:r>
              <a:rPr lang="ja-JP" altLang="en-US" sz="2400" dirty="0" smtClean="0"/>
              <a:t>の活用や詳細については、</a:t>
            </a:r>
            <a:r>
              <a:rPr lang="en-US" altLang="ja-JP" sz="2400" dirty="0" smtClean="0"/>
              <a:t>GitHub</a:t>
            </a:r>
            <a:r>
              <a:rPr lang="ja-JP" altLang="en-US" sz="2400" dirty="0" smtClean="0"/>
              <a:t>で公開している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591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東京駅から半径</a:t>
            </a:r>
            <a:r>
              <a:rPr kumimoji="1" lang="en-US" altLang="ja-JP" sz="3200" b="1" u="none" dirty="0" smtClean="0">
                <a:solidFill>
                  <a:srgbClr val="0070C0"/>
                </a:solidFill>
              </a:rPr>
              <a:t>25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ｋｍ圏を</a:t>
            </a:r>
            <a:r>
              <a:rPr kumimoji="1" lang="en-US" altLang="ja-JP" sz="3200" b="1" u="none" dirty="0" smtClean="0">
                <a:solidFill>
                  <a:srgbClr val="0070C0"/>
                </a:solidFill>
              </a:rPr>
              <a:t>CZML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で作成する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30629" y="882908"/>
            <a:ext cx="4572000" cy="483209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ja-JP" altLang="en-US" sz="1100" dirty="0">
                <a:solidFill>
                  <a:schemeClr val="bg1"/>
                </a:solidFill>
              </a:rPr>
              <a:t>[</a:t>
            </a:r>
            <a:r>
              <a:rPr lang="ja-JP" altLang="en-US" sz="1100" b="1" dirty="0">
                <a:solidFill>
                  <a:srgbClr val="FFC000"/>
                </a:solidFill>
              </a:rPr>
              <a:t>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"id" : "document",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"name" : "CZML",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"version" : "1.0"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</a:t>
            </a:r>
            <a:r>
              <a:rPr lang="ja-JP" altLang="en-US" sz="1100" b="1" dirty="0">
                <a:solidFill>
                  <a:srgbClr val="FFC000"/>
                </a:solidFill>
              </a:rPr>
              <a:t>}</a:t>
            </a:r>
            <a:r>
              <a:rPr lang="ja-JP" altLang="en-US" sz="1100" dirty="0">
                <a:solidFill>
                  <a:schemeClr val="bg1"/>
                </a:solidFill>
              </a:rPr>
              <a:t>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</a:t>
            </a:r>
            <a:r>
              <a:rPr lang="ja-JP" altLang="en-US" sz="1100" b="1" dirty="0">
                <a:solidFill>
                  <a:srgbClr val="FFC000"/>
                </a:solidFill>
              </a:rPr>
              <a:t>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"id" : "shape1",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"name" : "TOKYO",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"position"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"cartographicDegrees" : [139.77, 35.68, 20000.0]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},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"ellipse"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"semiMinorAxis" : 50000.0,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"semiMajorAxis" : 50000.0,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"height" : 20000,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"material"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"solidColor"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  "color"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    "rgba" : [0, 255, 0, 100]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  }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}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},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"outline" : true,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"outlineColor"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"rgba" : [255, 0, 0, 0]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}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}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</a:t>
            </a:r>
            <a:r>
              <a:rPr lang="ja-JP" altLang="en-US" sz="1100" b="1" dirty="0">
                <a:solidFill>
                  <a:srgbClr val="FFC000"/>
                </a:solidFill>
              </a:rPr>
              <a:t>}</a:t>
            </a:r>
            <a:r>
              <a:rPr lang="ja-JP" altLang="en-US" sz="11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20344" y="4506190"/>
            <a:ext cx="4078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左</a:t>
            </a:r>
            <a:r>
              <a:rPr lang="ja-JP" altLang="en-US" sz="1600" b="1" dirty="0" smtClean="0"/>
              <a:t>のコードをコピーしテキストファイルを作成する。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拡張</a:t>
            </a:r>
            <a:r>
              <a:rPr lang="ja-JP" altLang="en-US" sz="1600" b="1" dirty="0" smtClean="0"/>
              <a:t>子を</a:t>
            </a:r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czml</a:t>
            </a:r>
            <a:r>
              <a:rPr lang="ja-JP" altLang="en-US" sz="1600" b="1" dirty="0" smtClean="0"/>
              <a:t>として保存する。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40696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787894"/>
            <a:ext cx="4572000" cy="132343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ja-JP" altLang="en-US" sz="1600" dirty="0" smtClean="0">
                <a:solidFill>
                  <a:schemeClr val="bg1"/>
                </a:solidFill>
              </a:rPr>
              <a:t>{</a:t>
            </a:r>
          </a:p>
          <a:p>
            <a:r>
              <a:rPr lang="ja-JP" altLang="en-US" sz="1600" dirty="0" smtClean="0">
                <a:solidFill>
                  <a:schemeClr val="bg1"/>
                </a:solidFill>
              </a:rPr>
              <a:t>   </a:t>
            </a:r>
            <a:r>
              <a:rPr lang="ja-JP" altLang="en-US" sz="1600" dirty="0">
                <a:solidFill>
                  <a:schemeClr val="bg1"/>
                </a:solidFill>
              </a:rPr>
              <a:t>"id" : "document",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"name" : "CZML",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"version" : "1.0"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},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0" y="3335412"/>
            <a:ext cx="4572000" cy="132343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ja-JP" altLang="en-US" sz="1600" dirty="0">
                <a:solidFill>
                  <a:schemeClr val="bg1"/>
                </a:solidFill>
              </a:rPr>
              <a:t> </a:t>
            </a:r>
            <a:r>
              <a:rPr lang="ja-JP" altLang="en-US" sz="1600" dirty="0" smtClean="0">
                <a:solidFill>
                  <a:schemeClr val="bg1"/>
                </a:solidFill>
              </a:rPr>
              <a:t>   </a:t>
            </a:r>
            <a:r>
              <a:rPr lang="ja-JP" altLang="en-US" sz="1600" dirty="0">
                <a:solidFill>
                  <a:schemeClr val="bg1"/>
                </a:solidFill>
              </a:rPr>
              <a:t>"id" : "shape1",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"name" : "TOKYO",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"position" : {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"cartographicDegrees" : [</a:t>
            </a:r>
            <a:r>
              <a:rPr lang="ja-JP" altLang="en-US" sz="1600" b="1" dirty="0">
                <a:solidFill>
                  <a:srgbClr val="FFC000"/>
                </a:solidFill>
              </a:rPr>
              <a:t>139.77, 35.68, 20000.0</a:t>
            </a:r>
            <a:r>
              <a:rPr lang="ja-JP" altLang="en-US" sz="1600" dirty="0">
                <a:solidFill>
                  <a:schemeClr val="bg1"/>
                </a:solidFill>
              </a:rPr>
              <a:t>]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},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60685" y="1280336"/>
            <a:ext cx="3570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ファイルの名前やバージョンなどを記述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81110" y="3827854"/>
            <a:ext cx="4462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レイヤの名前や表示する位置などが記述される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この場合、北緯</a:t>
            </a:r>
            <a:r>
              <a:rPr lang="en-US" altLang="ja-JP" sz="1600" b="1" dirty="0" smtClean="0"/>
              <a:t>35.68, </a:t>
            </a:r>
            <a:r>
              <a:rPr lang="ja-JP" altLang="en-US" sz="1600" b="1" dirty="0" smtClean="0"/>
              <a:t>東経</a:t>
            </a:r>
            <a:r>
              <a:rPr lang="en-US" altLang="ja-JP" sz="1600" b="1" dirty="0" smtClean="0"/>
              <a:t>139.77</a:t>
            </a:r>
            <a:r>
              <a:rPr lang="ja-JP" altLang="en-US" sz="1600" b="1" dirty="0" smtClean="0"/>
              <a:t>を中心に表示される。（</a:t>
            </a:r>
            <a:r>
              <a:rPr lang="en-US" altLang="ja-JP" sz="1600" b="1" dirty="0" smtClean="0"/>
              <a:t>20000.0</a:t>
            </a:r>
            <a:r>
              <a:rPr lang="ja-JP" altLang="en-US" sz="1600" b="1" dirty="0" smtClean="0"/>
              <a:t>の</a:t>
            </a:r>
            <a:r>
              <a:rPr lang="ja-JP" altLang="en-US" sz="1600" b="1" dirty="0"/>
              <a:t>単位</a:t>
            </a:r>
            <a:r>
              <a:rPr lang="ja-JP" altLang="en-US" sz="1600" b="1" dirty="0" smtClean="0"/>
              <a:t>は</a:t>
            </a:r>
            <a:r>
              <a:rPr lang="ja-JP" altLang="en-US" sz="1600" b="1" dirty="0" err="1" smtClean="0"/>
              <a:t>ｍ</a:t>
            </a:r>
            <a:r>
              <a:rPr lang="ja-JP" altLang="en-US" sz="1600" b="1" dirty="0" smtClean="0"/>
              <a:t>で</a:t>
            </a:r>
            <a:r>
              <a:rPr lang="ja-JP" altLang="en-US" sz="1600" b="1" dirty="0"/>
              <a:t>範囲の</a:t>
            </a:r>
            <a:r>
              <a:rPr lang="ja-JP" altLang="en-US" sz="1600" b="1" dirty="0" smtClean="0"/>
              <a:t>高さを示す）</a:t>
            </a:r>
            <a:endParaRPr lang="en-US" altLang="ja-JP" sz="1600" b="1" dirty="0"/>
          </a:p>
          <a:p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6088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718453"/>
            <a:ext cx="4572000" cy="403187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ja-JP" altLang="en-US" sz="1600" dirty="0">
                <a:solidFill>
                  <a:schemeClr val="bg1"/>
                </a:solidFill>
              </a:rPr>
              <a:t>"ellipse" : {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"semiMinorAxis" : </a:t>
            </a:r>
            <a:r>
              <a:rPr lang="ja-JP" altLang="en-US" sz="1600" b="1" dirty="0">
                <a:solidFill>
                  <a:srgbClr val="FFC000"/>
                </a:solidFill>
              </a:rPr>
              <a:t>50000.0</a:t>
            </a:r>
            <a:r>
              <a:rPr lang="ja-JP" altLang="en-US" sz="1600" dirty="0">
                <a:solidFill>
                  <a:schemeClr val="bg1"/>
                </a:solidFill>
              </a:rPr>
              <a:t>,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"semiMajorAxis" : </a:t>
            </a:r>
            <a:r>
              <a:rPr lang="ja-JP" altLang="en-US" sz="1600" b="1" dirty="0">
                <a:solidFill>
                  <a:srgbClr val="FFC000"/>
                </a:solidFill>
              </a:rPr>
              <a:t>50000.0</a:t>
            </a:r>
            <a:r>
              <a:rPr lang="ja-JP" altLang="en-US" sz="1600" dirty="0">
                <a:solidFill>
                  <a:schemeClr val="bg1"/>
                </a:solidFill>
              </a:rPr>
              <a:t>,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"height" : </a:t>
            </a:r>
            <a:r>
              <a:rPr lang="ja-JP" altLang="en-US" sz="1600" b="1" dirty="0">
                <a:solidFill>
                  <a:srgbClr val="FFC000"/>
                </a:solidFill>
              </a:rPr>
              <a:t>20000</a:t>
            </a:r>
            <a:r>
              <a:rPr lang="ja-JP" altLang="en-US" sz="1600" dirty="0">
                <a:solidFill>
                  <a:schemeClr val="bg1"/>
                </a:solidFill>
              </a:rPr>
              <a:t>,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"material" : {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  "solidColor" : {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    "color" : {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      "rgba" : [</a:t>
            </a:r>
            <a:r>
              <a:rPr lang="ja-JP" altLang="en-US" sz="1600" b="1" dirty="0">
                <a:solidFill>
                  <a:srgbClr val="FFC000"/>
                </a:solidFill>
              </a:rPr>
              <a:t>0, 255, 0, 100</a:t>
            </a:r>
            <a:r>
              <a:rPr lang="ja-JP" altLang="en-US" sz="1600" dirty="0">
                <a:solidFill>
                  <a:schemeClr val="bg1"/>
                </a:solidFill>
              </a:rPr>
              <a:t>]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    }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  }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},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"outline" : </a:t>
            </a:r>
            <a:r>
              <a:rPr lang="ja-JP" altLang="en-US" sz="1600" b="1" dirty="0">
                <a:solidFill>
                  <a:srgbClr val="FFC000"/>
                </a:solidFill>
              </a:rPr>
              <a:t>true</a:t>
            </a:r>
            <a:r>
              <a:rPr lang="ja-JP" altLang="en-US" sz="1600" dirty="0">
                <a:solidFill>
                  <a:schemeClr val="bg1"/>
                </a:solidFill>
              </a:rPr>
              <a:t>,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"outlineColor" : {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  "rgba" : [255, 0, 0, 0]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}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</a:t>
            </a:r>
            <a:r>
              <a:rPr lang="ja-JP" altLang="en-US" sz="1600" dirty="0" smtClean="0">
                <a:solidFill>
                  <a:schemeClr val="bg1"/>
                </a:solidFill>
              </a:rPr>
              <a:t>}</a:t>
            </a:r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02628" y="718453"/>
            <a:ext cx="447988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表示される円の形、大きさ、を記述する。</a:t>
            </a:r>
            <a:endParaRPr kumimoji="1" lang="en-US" altLang="ja-JP" sz="1600" b="1" dirty="0" smtClean="0"/>
          </a:p>
          <a:p>
            <a:r>
              <a:rPr lang="en-GB" altLang="ja-JP" sz="1600" b="1" dirty="0" smtClean="0"/>
              <a:t>“</a:t>
            </a:r>
            <a:r>
              <a:rPr lang="en-GB" altLang="ja-JP" sz="1600" b="1" dirty="0" err="1" smtClean="0"/>
              <a:t>semiMinorAxis</a:t>
            </a:r>
            <a:r>
              <a:rPr lang="en-GB" altLang="ja-JP" sz="1600" b="1" dirty="0" smtClean="0"/>
              <a:t>” </a:t>
            </a:r>
            <a:r>
              <a:rPr lang="en-GB" altLang="ja-JP" sz="1600" b="1" dirty="0"/>
              <a:t>: </a:t>
            </a:r>
            <a:r>
              <a:rPr lang="ja-JP" altLang="en-US" sz="1600" b="1" dirty="0"/>
              <a:t>円</a:t>
            </a:r>
            <a:r>
              <a:rPr lang="ja-JP" altLang="en-US" sz="1600" b="1" dirty="0" smtClean="0"/>
              <a:t>の短径</a:t>
            </a:r>
            <a:r>
              <a:rPr lang="en-GB" altLang="ja-JP" sz="1600" b="1" dirty="0" smtClean="0"/>
              <a:t>,</a:t>
            </a:r>
            <a:endParaRPr lang="en-GB" altLang="ja-JP" sz="1600" b="1" dirty="0"/>
          </a:p>
          <a:p>
            <a:r>
              <a:rPr lang="en-GB" altLang="ja-JP" sz="1600" b="1" dirty="0"/>
              <a:t> </a:t>
            </a:r>
            <a:r>
              <a:rPr lang="en-GB" altLang="ja-JP" sz="1600" b="1" dirty="0" smtClean="0"/>
              <a:t>“</a:t>
            </a:r>
            <a:r>
              <a:rPr lang="en-GB" altLang="ja-JP" sz="1600" b="1" dirty="0" err="1" smtClean="0"/>
              <a:t>semiMajorAxis</a:t>
            </a:r>
            <a:r>
              <a:rPr lang="en-GB" altLang="ja-JP" sz="1600" b="1" dirty="0" smtClean="0"/>
              <a:t>” </a:t>
            </a:r>
            <a:r>
              <a:rPr lang="en-GB" altLang="ja-JP" sz="1600" b="1" dirty="0"/>
              <a:t>: </a:t>
            </a:r>
            <a:r>
              <a:rPr lang="ja-JP" altLang="en-US" sz="1600" b="1" dirty="0"/>
              <a:t>円</a:t>
            </a:r>
            <a:r>
              <a:rPr lang="ja-JP" altLang="en-US" sz="1600" b="1" dirty="0" smtClean="0"/>
              <a:t>の長径</a:t>
            </a:r>
            <a:r>
              <a:rPr lang="en-GB" altLang="ja-JP" sz="1600" b="1" dirty="0" smtClean="0"/>
              <a:t>,</a:t>
            </a:r>
            <a:endParaRPr lang="en-GB" altLang="ja-JP" sz="1600" b="1" dirty="0"/>
          </a:p>
          <a:p>
            <a:r>
              <a:rPr lang="en-GB" altLang="ja-JP" sz="1600" b="1" dirty="0"/>
              <a:t>  </a:t>
            </a:r>
            <a:r>
              <a:rPr lang="en-GB" altLang="ja-JP" sz="1600" b="1" dirty="0" smtClean="0"/>
              <a:t>“height” </a:t>
            </a:r>
            <a:r>
              <a:rPr lang="en-GB" altLang="ja-JP" sz="1600" b="1" dirty="0"/>
              <a:t>: </a:t>
            </a:r>
            <a:r>
              <a:rPr lang="ja-JP" altLang="en-US" sz="1600" b="1" dirty="0"/>
              <a:t>表示</a:t>
            </a:r>
            <a:r>
              <a:rPr lang="ja-JP" altLang="en-US" sz="1600" b="1" dirty="0" smtClean="0"/>
              <a:t>する高さ</a:t>
            </a:r>
            <a:r>
              <a:rPr lang="en-GB" altLang="ja-JP" sz="1600" b="1" dirty="0" smtClean="0"/>
              <a:t>,</a:t>
            </a:r>
          </a:p>
          <a:p>
            <a:endParaRPr lang="en-GB" altLang="ja-JP" sz="1600" b="1" dirty="0"/>
          </a:p>
          <a:p>
            <a:r>
              <a:rPr lang="ja-JP" altLang="en-US" sz="1600" b="1" dirty="0"/>
              <a:t>表示される</a:t>
            </a:r>
            <a:r>
              <a:rPr lang="ja-JP" altLang="en-US" sz="1600" b="1" dirty="0" smtClean="0"/>
              <a:t>円の色を記述</a:t>
            </a:r>
            <a:endParaRPr lang="en-GB" altLang="ja-JP" sz="1600" b="1" dirty="0"/>
          </a:p>
          <a:p>
            <a:r>
              <a:rPr lang="en-US" altLang="ja-JP" sz="1600" b="1" dirty="0"/>
              <a:t> "material" : {</a:t>
            </a:r>
          </a:p>
          <a:p>
            <a:r>
              <a:rPr lang="en-US" altLang="ja-JP" sz="1600" b="1" dirty="0"/>
              <a:t>       "</a:t>
            </a:r>
            <a:r>
              <a:rPr lang="en-US" altLang="ja-JP" sz="1600" b="1" dirty="0" err="1"/>
              <a:t>solidColor</a:t>
            </a:r>
            <a:r>
              <a:rPr lang="en-US" altLang="ja-JP" sz="1600" b="1" dirty="0"/>
              <a:t>" : {</a:t>
            </a:r>
          </a:p>
          <a:p>
            <a:r>
              <a:rPr lang="en-US" altLang="ja-JP" sz="1600" b="1" dirty="0"/>
              <a:t>         "color" : {</a:t>
            </a:r>
          </a:p>
          <a:p>
            <a:r>
              <a:rPr lang="en-US" altLang="ja-JP" sz="1600" b="1" dirty="0"/>
              <a:t>           </a:t>
            </a:r>
            <a:r>
              <a:rPr lang="en-US" altLang="ja-JP" sz="1600" b="1" dirty="0" smtClean="0"/>
              <a:t>“</a:t>
            </a:r>
            <a:r>
              <a:rPr lang="en-US" altLang="ja-JP" sz="1600" b="1" dirty="0" err="1" smtClean="0"/>
              <a:t>rgba</a:t>
            </a:r>
            <a:r>
              <a:rPr lang="en-US" altLang="ja-JP" sz="1600" b="1" dirty="0" smtClean="0"/>
              <a:t>” </a:t>
            </a:r>
            <a:r>
              <a:rPr lang="en-US" altLang="ja-JP" sz="1600" b="1" dirty="0"/>
              <a:t>: </a:t>
            </a:r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赤の値</a:t>
            </a:r>
            <a:r>
              <a:rPr lang="en-US" altLang="ja-JP" sz="1600" b="1" dirty="0" smtClean="0"/>
              <a:t>,</a:t>
            </a:r>
            <a:r>
              <a:rPr lang="ja-JP" altLang="en-US" sz="1600" b="1" dirty="0" smtClean="0"/>
              <a:t>緑</a:t>
            </a:r>
            <a:r>
              <a:rPr lang="ja-JP" altLang="en-US" sz="1600" b="1" dirty="0"/>
              <a:t>の値</a:t>
            </a:r>
            <a:r>
              <a:rPr lang="en-US" altLang="ja-JP" sz="1600" b="1" dirty="0" smtClean="0"/>
              <a:t>, </a:t>
            </a:r>
            <a:r>
              <a:rPr lang="ja-JP" altLang="en-US" sz="1600" b="1" dirty="0" smtClean="0"/>
              <a:t>青</a:t>
            </a:r>
            <a:r>
              <a:rPr lang="ja-JP" altLang="en-US" sz="1600" b="1" dirty="0"/>
              <a:t>の値</a:t>
            </a:r>
            <a:r>
              <a:rPr lang="en-US" altLang="ja-JP" sz="1600" b="1" dirty="0" smtClean="0"/>
              <a:t>, </a:t>
            </a:r>
            <a:r>
              <a:rPr lang="ja-JP" altLang="en-US" sz="1600" b="1" dirty="0" smtClean="0"/>
              <a:t>透過</a:t>
            </a:r>
            <a:r>
              <a:rPr lang="ja-JP" altLang="en-US" sz="1600" b="1" dirty="0"/>
              <a:t>の値</a:t>
            </a:r>
            <a:r>
              <a:rPr lang="en-US" altLang="ja-JP" sz="1600" b="1" dirty="0" smtClean="0"/>
              <a:t>]</a:t>
            </a:r>
          </a:p>
          <a:p>
            <a:endParaRPr lang="en-US" altLang="ja-JP" sz="1600" b="1" dirty="0"/>
          </a:p>
          <a:p>
            <a:endParaRPr kumimoji="1" lang="en-US" altLang="ja-JP" sz="1600" b="1" dirty="0" smtClean="0"/>
          </a:p>
          <a:p>
            <a:r>
              <a:rPr lang="ja-JP" altLang="en-US" sz="1600" b="1" dirty="0"/>
              <a:t>表示される円</a:t>
            </a:r>
            <a:r>
              <a:rPr lang="ja-JP" altLang="en-US" sz="1600" b="1" dirty="0" smtClean="0"/>
              <a:t>のアウトラインを</a:t>
            </a:r>
            <a:r>
              <a:rPr lang="ja-JP" altLang="en-US" sz="1600" b="1" dirty="0"/>
              <a:t>記述</a:t>
            </a:r>
            <a:endParaRPr lang="en-GB" altLang="ja-JP" sz="1600" b="1" dirty="0"/>
          </a:p>
          <a:p>
            <a:endParaRPr kumimoji="1" lang="en-US" altLang="ja-JP" sz="1600" b="1" dirty="0" smtClean="0"/>
          </a:p>
          <a:p>
            <a:r>
              <a:rPr lang="en-GB" altLang="ja-JP" sz="1600" b="1" dirty="0"/>
              <a:t>"outline" : true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9708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095828" y="4884003"/>
            <a:ext cx="6952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hlinkClick r:id="rId2"/>
              </a:rPr>
              <a:t>http://cesiumjs.org/Cesium/Build/Apps/CesiumViewer/index.</a:t>
            </a:r>
            <a:r>
              <a:rPr lang="ja-JP" altLang="en-US" sz="1600" b="1" dirty="0" smtClean="0">
                <a:hlinkClick r:id="rId2"/>
              </a:rPr>
              <a:t>html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ビューワーを開き</a:t>
            </a:r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czml</a:t>
            </a:r>
            <a:r>
              <a:rPr lang="ja-JP" altLang="en-US" sz="1600" b="1" dirty="0" smtClean="0"/>
              <a:t>をドラックアンドドロップする。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東京駅から</a:t>
            </a:r>
            <a:r>
              <a:rPr lang="en-US" altLang="ja-JP" sz="1600" b="1" dirty="0" smtClean="0"/>
              <a:t>25</a:t>
            </a:r>
            <a:r>
              <a:rPr lang="en-US" altLang="ja-JP" sz="1600" b="1" dirty="0"/>
              <a:t>km</a:t>
            </a:r>
            <a:r>
              <a:rPr lang="ja-JP" altLang="en-US" sz="1600" b="1" dirty="0" smtClean="0"/>
              <a:t>圏が表示できた（高さを保持していることを確認しておく）。</a:t>
            </a:r>
            <a:endParaRPr lang="en-US" altLang="ja-JP" sz="1600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913" y="119110"/>
            <a:ext cx="5762172" cy="46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7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505354"/>
          </a:xfrm>
        </p:spPr>
        <p:txBody>
          <a:bodyPr>
            <a:no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3D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ポリゴンの作成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123542" y="2072670"/>
            <a:ext cx="4020457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chemeClr val="bg1"/>
                </a:solidFill>
              </a:rPr>
              <a:t> "extrudedHeight" : {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  "number" : 20000.0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},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"rotation" : {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  "number" : 0.8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     },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663045"/>
            <a:ext cx="4572000" cy="483209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ja-JP" altLang="en-US" sz="1100" dirty="0">
                <a:solidFill>
                  <a:schemeClr val="bg1"/>
                </a:solidFill>
              </a:rPr>
              <a:t>[</a:t>
            </a:r>
            <a:r>
              <a:rPr lang="ja-JP" altLang="en-US" sz="1100" b="1" dirty="0">
                <a:solidFill>
                  <a:srgbClr val="FFC000"/>
                </a:solidFill>
              </a:rPr>
              <a:t>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"id" : "document",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"name" : "CZML",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"version" : "1.0"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</a:t>
            </a:r>
            <a:r>
              <a:rPr lang="ja-JP" altLang="en-US" sz="1100" b="1" dirty="0">
                <a:solidFill>
                  <a:srgbClr val="FFC000"/>
                </a:solidFill>
              </a:rPr>
              <a:t>}</a:t>
            </a:r>
            <a:r>
              <a:rPr lang="ja-JP" altLang="en-US" sz="1100" dirty="0">
                <a:solidFill>
                  <a:schemeClr val="bg1"/>
                </a:solidFill>
              </a:rPr>
              <a:t>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</a:t>
            </a:r>
            <a:r>
              <a:rPr lang="ja-JP" altLang="en-US" sz="1100" b="1" dirty="0">
                <a:solidFill>
                  <a:srgbClr val="FFC000"/>
                </a:solidFill>
              </a:rPr>
              <a:t>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"id" : "shape1",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"name" : "TOKYO",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"position"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"cartographicDegrees" : [139.77, 35.68, 20000.0]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},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"ellipse"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"semiMinorAxis" : 50000.0,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"semiMajorAxis" : 50000.0,</a:t>
            </a:r>
          </a:p>
          <a:p>
            <a:r>
              <a:rPr lang="ja-JP" altLang="en-US" sz="1100" dirty="0">
                <a:solidFill>
                  <a:srgbClr val="FF0000"/>
                </a:solidFill>
              </a:rPr>
              <a:t>     "height" : 20000,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"material"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"solidColor"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  "color"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    "rgba" : [0, 255, 0, 100]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  }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}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},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"outline" : true,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"outlineColor" : {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  "rgba" : [255, 0, 0, 0]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  }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  }</a:t>
            </a:r>
          </a:p>
          <a:p>
            <a:r>
              <a:rPr lang="ja-JP" altLang="en-US" sz="1100" dirty="0">
                <a:solidFill>
                  <a:schemeClr val="bg1"/>
                </a:solidFill>
              </a:rPr>
              <a:t> </a:t>
            </a:r>
            <a:r>
              <a:rPr lang="ja-JP" altLang="en-US" sz="1100" b="1" dirty="0">
                <a:solidFill>
                  <a:srgbClr val="FFC000"/>
                </a:solidFill>
              </a:rPr>
              <a:t>}</a:t>
            </a:r>
            <a:r>
              <a:rPr lang="ja-JP" altLang="en-US" sz="11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5123542" y="4111177"/>
            <a:ext cx="385208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ja-JP" dirty="0" smtClean="0"/>
              <a:t>“height” </a:t>
            </a:r>
            <a:r>
              <a:rPr lang="en-GB" altLang="ja-JP" dirty="0"/>
              <a:t>: </a:t>
            </a:r>
            <a:r>
              <a:rPr lang="en-GB" altLang="ja-JP" dirty="0" smtClean="0"/>
              <a:t>20000,</a:t>
            </a:r>
            <a:r>
              <a:rPr lang="ja-JP" altLang="en-US" dirty="0" err="1" smtClean="0"/>
              <a:t>を削</a:t>
            </a:r>
            <a:r>
              <a:rPr lang="ja-JP" altLang="en-US" dirty="0" smtClean="0"/>
              <a:t>除し上のコードを追加する。</a:t>
            </a:r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52618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443" y="229326"/>
            <a:ext cx="5831114" cy="466489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556063" y="5098148"/>
            <a:ext cx="4610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ビューワーを開き</a:t>
            </a:r>
            <a:r>
              <a:rPr lang="en-US" altLang="ja-JP" sz="1600" b="1" dirty="0"/>
              <a:t>.</a:t>
            </a:r>
            <a:r>
              <a:rPr lang="en-US" altLang="ja-JP" sz="1600" b="1" dirty="0" err="1"/>
              <a:t>czml</a:t>
            </a:r>
            <a:r>
              <a:rPr lang="ja-JP" altLang="en-US" sz="1600" b="1" dirty="0"/>
              <a:t>をドラックアンドドロップする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ポリゴンが作図できた。</a:t>
            </a:r>
            <a:endParaRPr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97778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97280"/>
            <a:ext cx="4400550" cy="352044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572000" y="-32727"/>
            <a:ext cx="4572000" cy="574772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ja-JP" altLang="en-US" sz="1050" dirty="0">
                <a:solidFill>
                  <a:schemeClr val="bg1"/>
                </a:solidFill>
              </a:rPr>
              <a:t>var czml = [{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"id" : "document",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"name" : "CZML",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"version" : "1.0"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},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"id" : "shape1",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"name" : "TOKYO",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"position"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"cartographicDegrees" : [139.77, 35.68, 20000.0]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},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"ellipse"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"semiMinorAxis" : 50000.0,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"semiMajorAxis" : 50000.0,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"extrudedHeight"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"number" : 20000.0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},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"rotation"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"number" : 0.8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},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"material"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"solidColor"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  "color"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    "rgba" : [0, 255, 0, 100]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  }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}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},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"outline" : true,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"outlineColor" : {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  "rgba" : [255, 0, 0, 0]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  }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  }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 }];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var viewer = new Cesium.Viewer('cesiumContainer');</a:t>
            </a:r>
          </a:p>
          <a:p>
            <a:r>
              <a:rPr lang="ja-JP" altLang="en-US" sz="1050" dirty="0">
                <a:solidFill>
                  <a:schemeClr val="bg1"/>
                </a:solidFill>
              </a:rPr>
              <a:t>viewer.dataSources.add(Cesium.CzmlDataSource.load(czml));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209550"/>
            <a:ext cx="45720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で表示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940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</TotalTime>
  <Words>1597</Words>
  <Application>Microsoft Office PowerPoint</Application>
  <PresentationFormat>画面に合わせる (16:10)</PresentationFormat>
  <Paragraphs>220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CZMLとは</vt:lpstr>
      <vt:lpstr>東京駅から半径25ｋｍ圏をCZMLで作成する</vt:lpstr>
      <vt:lpstr>PowerPoint プレゼンテーション</vt:lpstr>
      <vt:lpstr>PowerPoint プレゼンテーション</vt:lpstr>
      <vt:lpstr>PowerPoint プレゼンテーション</vt:lpstr>
      <vt:lpstr>3Dポリゴンの作成</vt:lpstr>
      <vt:lpstr>PowerPoint プレゼンテーション</vt:lpstr>
      <vt:lpstr>Cesiumで表示</vt:lpstr>
      <vt:lpstr>オリジナルのアイコンによるポイント表示</vt:lpstr>
      <vt:lpstr>PowerPoint プレゼンテーション</vt:lpstr>
      <vt:lpstr>PowerPoint プレゼンテーション</vt:lpstr>
      <vt:lpstr>時間によるアイコンの移動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26</cp:revision>
  <dcterms:created xsi:type="dcterms:W3CDTF">2015-06-26T03:04:37Z</dcterms:created>
  <dcterms:modified xsi:type="dcterms:W3CDTF">2016-03-15T07:15:51Z</dcterms:modified>
</cp:coreProperties>
</file>